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7" r:id="rId10"/>
    <p:sldId id="266" r:id="rId11"/>
    <p:sldId id="269" r:id="rId12"/>
    <p:sldId id="270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A488322-F2BA-4B5B-9748-0D474271808F}" styleName="Styl pośredni 3 — Ak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2021-08-27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pep.pl/poradnik/rodzaje-dzialalnosci-gospodarczej-w-polsce/" TargetMode="External"/><Relationship Id="rId3" Type="http://schemas.openxmlformats.org/officeDocument/2006/relationships/hyperlink" Target="https://www.projektowaniegraficzne.pl/zasady-projektowania-grafiki-i-reklamy/" TargetMode="External"/><Relationship Id="rId7" Type="http://schemas.openxmlformats.org/officeDocument/2006/relationships/hyperlink" Target="https://praca.studentnews.pl/s/92/2709-Wybor-rodzaju-dzialalnosci.htm" TargetMode="External"/><Relationship Id="rId2" Type="http://schemas.openxmlformats.org/officeDocument/2006/relationships/hyperlink" Target="https://mfiles.pl/pl/index.php/Zasady_tworzenia_og%C5%82oszenia_reklamoweg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odrecznik.edugate.pl/7-organizacja-przedsiewziecia-i-ocena-efektow-dzialan/7-1-role-lidera-i-wykonawcy-w-zespole/" TargetMode="External"/><Relationship Id="rId5" Type="http://schemas.openxmlformats.org/officeDocument/2006/relationships/hyperlink" Target="http://www.podrecznik.edugate.pl/5-przedsiebiorstwo/5-5-zarzadzanie-przedsiebiorstwem/" TargetMode="External"/><Relationship Id="rId10" Type="http://schemas.openxmlformats.org/officeDocument/2006/relationships/hyperlink" Target="https://poradnikprzedsiebiorcy.pl/-ogolne-zasady-tworzenia-reklam" TargetMode="External"/><Relationship Id="rId4" Type="http://schemas.openxmlformats.org/officeDocument/2006/relationships/hyperlink" Target="https://sprawnymarketing.pl/blog/jak-zrobic-dobra-reklame/" TargetMode="External"/><Relationship Id="rId9" Type="http://schemas.openxmlformats.org/officeDocument/2006/relationships/hyperlink" Target="https://mambiznes.pl/wlasny-biznes/wiadomosci/4-zasady-skuteczniej-reklamy-793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0" name="Picture 8" descr="Dlaczego przedsiębiorstwo powinno znać swoje otoczenie? | Conqu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53896" y="1"/>
            <a:ext cx="5483444" cy="30689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3284984"/>
            <a:ext cx="7772400" cy="1512168"/>
          </a:xfrm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pl-PL" sz="3200" b="1" dirty="0"/>
              <a:t/>
            </a:r>
            <a:br>
              <a:rPr lang="pl-PL" sz="3200" b="1" dirty="0"/>
            </a:br>
            <a:r>
              <a:rPr lang="pl-PL" sz="3200" b="1" dirty="0"/>
              <a:t>CHCĘ BYĆ PRZEDSIĘBIORCĄ! </a:t>
            </a:r>
            <a:br>
              <a:rPr lang="pl-PL" sz="3200" b="1" dirty="0"/>
            </a:br>
            <a:r>
              <a:rPr lang="pl-PL" sz="3200" b="1" dirty="0"/>
              <a:t>PROJEKTUJĘ SWOJĄ REKLAMĘ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4869160"/>
            <a:ext cx="7016824" cy="1512168"/>
          </a:xfrm>
        </p:spPr>
        <p:txBody>
          <a:bodyPr>
            <a:normAutofit/>
          </a:bodyPr>
          <a:lstStyle/>
          <a:p>
            <a:pPr algn="l"/>
            <a:endParaRPr lang="pl-PL" sz="2800" dirty="0">
              <a:solidFill>
                <a:schemeClr val="tx1"/>
              </a:solidFill>
            </a:endParaRPr>
          </a:p>
          <a:p>
            <a:r>
              <a:rPr lang="pl-PL" sz="2800" dirty="0">
                <a:solidFill>
                  <a:schemeClr val="tx1"/>
                </a:solidFill>
              </a:rPr>
              <a:t>WEB QUEST JEST PRZEZNACZONY DLA KLAS SZKOŁY ŚREDNIEJ I </a:t>
            </a:r>
            <a:r>
              <a:rPr lang="pl-PL" sz="2800">
                <a:solidFill>
                  <a:schemeClr val="tx1"/>
                </a:solidFill>
              </a:rPr>
              <a:t>POLICEALNEJ </a:t>
            </a:r>
            <a:endParaRPr lang="pl-PL" sz="2800" dirty="0">
              <a:solidFill>
                <a:schemeClr val="tx1"/>
              </a:solidFill>
            </a:endParaRPr>
          </a:p>
        </p:txBody>
      </p:sp>
      <p:sp>
        <p:nvSpPr>
          <p:cNvPr id="18434" name="AutoShape 2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8436" name="AutoShape 4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8438" name="AutoShape 6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9" name="Picture 2" descr="EOG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32656"/>
            <a:ext cx="1279159" cy="896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 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xmlns="" id="{BC352E42-B4FE-4449-8FDF-BF6455D27C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410427"/>
              </p:ext>
            </p:extLst>
          </p:nvPr>
        </p:nvGraphicFramePr>
        <p:xfrm>
          <a:off x="611560" y="1196752"/>
          <a:ext cx="7842866" cy="445516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927841">
                  <a:extLst>
                    <a:ext uri="{9D8B030D-6E8A-4147-A177-3AD203B41FA5}">
                      <a16:colId xmlns:a16="http://schemas.microsoft.com/office/drawing/2014/main" xmlns="" val="194375861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xmlns="" val="3670639993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xmlns="" val="3018315303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xmlns="" val="41212380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u="none" strike="noStrike" kern="1200" dirty="0"/>
                        <a:t>Liczba punktów</a:t>
                      </a:r>
                      <a:endParaRPr lang="pl-PL" sz="1800" b="0" i="0" u="none" strike="noStrike" kern="1200" dirty="0">
                        <a:solidFill>
                          <a:srgbClr val="C00000"/>
                        </a:solidFill>
                        <a:latin typeface="Arial" pitchFamily="18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u="none" strike="noStrike" kern="1200"/>
                        <a:t>1</a:t>
                      </a:r>
                      <a:endParaRPr lang="pl-PL" sz="1800" b="0" i="0" u="none" strike="noStrike" kern="1200">
                        <a:solidFill>
                          <a:srgbClr val="C00000"/>
                        </a:solidFill>
                        <a:latin typeface="Arial" pitchFamily="18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u="none" strike="noStrike" kern="1200"/>
                        <a:t>2</a:t>
                      </a:r>
                      <a:endParaRPr lang="pl-PL" sz="1800" b="0" i="0" u="none" strike="noStrike" kern="1200">
                        <a:solidFill>
                          <a:srgbClr val="C00000"/>
                        </a:solidFill>
                        <a:latin typeface="Arial" pitchFamily="18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u="none" strike="noStrike" kern="1200"/>
                        <a:t>3</a:t>
                      </a:r>
                      <a:endParaRPr lang="pl-PL" sz="1800" b="0" i="0" u="none" strike="noStrike" kern="1200">
                        <a:solidFill>
                          <a:srgbClr val="C00000"/>
                        </a:solidFill>
                        <a:latin typeface="Arial" pitchFamily="18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849557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Zaangażowanie grupy w pracę  </a:t>
                      </a:r>
                      <a:br>
                        <a:rPr lang="pl-PL" sz="1600" u="none" strike="noStrike" kern="1200" dirty="0"/>
                      </a:br>
                      <a:r>
                        <a:rPr lang="pl-PL" sz="1600" u="none" strike="noStrike" kern="1200" dirty="0"/>
                        <a:t>i</a:t>
                      </a:r>
                      <a:br>
                        <a:rPr lang="pl-PL" sz="1600" u="none" strike="noStrike" kern="1200" dirty="0"/>
                      </a:br>
                      <a:r>
                        <a:rPr lang="pl-PL" sz="1600" u="none" strike="noStrike" kern="1200" dirty="0"/>
                        <a:t> umiejętność współpracy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Brak zaangażowania wszystkich członków grupy w pracę i kreatywną współpracę.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Dobre zaangażowanie w pracę wszystkich członków grupy. Umiejętność współpracy na zadowalającym poziomie.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Pełne zaangażowanie w pracę wszystkich członków grupy. Wzajemne motywowanie się do pracy. Umiejętność współpracy w grupie na wysokim poziomie.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323297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Prezentacja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projektu reklamy 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Prezentacja mało czytelna, pobieżna, nie budząca zainteresowania. Brak odpowiedzi na pytania nauczyciela i uczniów.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Prezentacja czytelna, dobra, interesująca. Nie wszystkie odpowiedzi są trafne i satysfakcjonujące na stawiane pytania.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Prezentacja ładna, wyczerpująca, atrakcyjna. Poprawne odpowiedzi na pytania sprawdzające nauczyciela oraz pytania innych uczniów.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94375582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 </a:t>
            </a:r>
          </a:p>
        </p:txBody>
      </p:sp>
      <p:graphicFrame>
        <p:nvGraphicFramePr>
          <p:cNvPr id="6" name="Symbol zastępczy zawartości 3">
            <a:extLst>
              <a:ext uri="{FF2B5EF4-FFF2-40B4-BE49-F238E27FC236}">
                <a16:creationId xmlns:a16="http://schemas.microsoft.com/office/drawing/2014/main" xmlns="" id="{AF50203E-5D9A-45EB-93CE-B6E41AE44B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64827802"/>
              </p:ext>
            </p:extLst>
          </p:nvPr>
        </p:nvGraphicFramePr>
        <p:xfrm>
          <a:off x="0" y="1772816"/>
          <a:ext cx="9144000" cy="34798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xmlns="" val="3293825914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82979082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304402499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xmlns="" val="10697751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dirty="0"/>
                        <a:t>Liczba punktów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/>
                        <a:t>1</a:t>
                      </a:r>
                      <a:endParaRPr lang="pl-PL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/>
                        <a:t>2</a:t>
                      </a:r>
                      <a:endParaRPr lang="pl-PL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dirty="0"/>
                        <a:t>3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42053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pl-PL" sz="1600" u="none" strike="noStrike" kern="1200" dirty="0"/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Zawartość merytoryczna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reklamy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Praca</a:t>
                      </a:r>
                      <a:r>
                        <a:rPr lang="pl-PL" sz="1600" u="none" strike="noStrike" kern="1200" baseline="0" dirty="0"/>
                        <a:t> </a:t>
                      </a:r>
                      <a:r>
                        <a:rPr lang="pl-PL" sz="1600" u="none" strike="noStrike" kern="1200" dirty="0"/>
                        <a:t>słaba pod względem merytorycznym. Brakujące elementy.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Praca dobra pod względem merytorycznym. Brak lub niewielkie błędy.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Praca bardzo dobra merytorycznie. Poprawne, ciekawe  treści. 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7104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pl-PL" sz="1600" u="none" strike="noStrike" kern="1200" dirty="0"/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Wrażenia estetyczne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Praca mało czytelna, nieestetyczna, niedbale wykonana.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Złe rozplanowanie informacji. Nieatrakcyjna</a:t>
                      </a:r>
                      <a:r>
                        <a:rPr lang="pl-PL" sz="1600" u="none" strike="noStrike" kern="1200" baseline="0" dirty="0"/>
                        <a:t> forma przekazu. </a:t>
                      </a:r>
                      <a:endParaRPr lang="pl-PL" sz="1600" u="none" strike="noStrike" kern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Praca czytelna, estetyczna, staranna.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Dobre rozplanowanie informacji. Ciekawy sposób przekazu. 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Praca estetyczna, czytelna, przejrzysta, bardzo staranna.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u="none" strike="noStrike" kern="1200" dirty="0"/>
                        <a:t>Dobre rozplanowanie informacji. Praca wyróżniająca się,</a:t>
                      </a:r>
                      <a:r>
                        <a:rPr lang="pl-PL" sz="1600" u="none" strike="noStrike" kern="1200" baseline="0" dirty="0"/>
                        <a:t> bardzo atrakcyjna forma przekazu. </a:t>
                      </a:r>
                      <a:r>
                        <a:rPr lang="pl-PL" sz="1600" u="none" strike="noStrike" kern="1200" dirty="0"/>
                        <a:t> 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231305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 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xmlns="" id="{55CA3591-DA42-4A25-A26C-2E3B85EE6A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4556983"/>
              </p:ext>
            </p:extLst>
          </p:nvPr>
        </p:nvGraphicFramePr>
        <p:xfrm>
          <a:off x="0" y="1988840"/>
          <a:ext cx="9144000" cy="311404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928877121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xmlns="" val="38237818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PUNKTY</a:t>
                      </a:r>
                      <a:endParaRPr lang="pl-PL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OCENA</a:t>
                      </a:r>
                      <a:endParaRPr lang="pl-PL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82760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&lt;4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niedostateczna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54003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4-5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dopuszczająca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47020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6-7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dostateczna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59052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8-9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dobra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22470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10-11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bardzo dobra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48441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12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/>
                        <a:t>celująca</a:t>
                      </a:r>
                      <a:endParaRPr lang="pl-PL" sz="2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301602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KONKLUZJE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A teraz zastanówcie się, co miało największy </a:t>
            </a:r>
            <a:r>
              <a:rPr lang="pl-PL" b="1" dirty="0"/>
              <a:t>wpływ na uzyskaną przez Waszą grupę ocenę</a:t>
            </a:r>
            <a:r>
              <a:rPr lang="pl-PL" dirty="0"/>
              <a:t>?</a:t>
            </a:r>
          </a:p>
          <a:p>
            <a:pPr>
              <a:buFontTx/>
              <a:buChar char="-"/>
            </a:pPr>
            <a:r>
              <a:rPr lang="pl-PL" dirty="0"/>
              <a:t>organizacja pracy w grupie?</a:t>
            </a:r>
          </a:p>
          <a:p>
            <a:pPr>
              <a:buFontTx/>
              <a:buChar char="-"/>
            </a:pPr>
            <a:r>
              <a:rPr lang="pl-PL" dirty="0"/>
              <a:t>efektywność komunikacji?</a:t>
            </a:r>
          </a:p>
          <a:p>
            <a:pPr>
              <a:buFontTx/>
              <a:buChar char="-"/>
            </a:pPr>
            <a:r>
              <a:rPr lang="pl-PL" dirty="0"/>
              <a:t>decyzje kierownika grupy?</a:t>
            </a:r>
          </a:p>
          <a:p>
            <a:pPr>
              <a:buFontTx/>
              <a:buChar char="-"/>
            </a:pPr>
            <a:r>
              <a:rPr lang="pl-PL" dirty="0"/>
              <a:t>indywidualne umiejętności i predyspozycje członków grupy?</a:t>
            </a:r>
          </a:p>
          <a:p>
            <a:pPr>
              <a:buFontTx/>
              <a:buChar char="-"/>
            </a:pPr>
            <a:r>
              <a:rPr lang="pl-PL" dirty="0"/>
              <a:t>inne? Jakie?....................................................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rocedura oceny pracy nauczyciela od 1 września 2019 r. - Portal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698230" cy="1800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771800" y="274638"/>
            <a:ext cx="5915000" cy="1143000"/>
          </a:xfrm>
        </p:spPr>
        <p:txBody>
          <a:bodyPr>
            <a:normAutofit/>
          </a:bodyPr>
          <a:lstStyle/>
          <a:p>
            <a:r>
              <a:rPr lang="pl-PL" dirty="0"/>
              <a:t>KONKLUZJE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pl-PL" sz="2400" dirty="0"/>
              <a:t>Jakie korzyści osiągnęliście z realizacji tego projektu?</a:t>
            </a:r>
          </a:p>
          <a:p>
            <a:pPr lvl="0">
              <a:buAutoNum type="arabicPeriod"/>
            </a:pPr>
            <a:r>
              <a:rPr lang="pl-PL" sz="2400" dirty="0"/>
              <a:t>Mogliście w praktyce zastosować Waszą wiedzę i umiejętności. </a:t>
            </a:r>
          </a:p>
          <a:p>
            <a:pPr lvl="0">
              <a:buAutoNum type="arabicPeriod"/>
            </a:pPr>
            <a:r>
              <a:rPr lang="pl-PL" sz="2400" dirty="0"/>
              <a:t>Mogliście wcielić się w rolę kierownika/członka grupy wykonującej określone zadanie dla swojej firmy.</a:t>
            </a:r>
          </a:p>
          <a:p>
            <a:pPr lvl="0">
              <a:buAutoNum type="arabicPeriod"/>
            </a:pPr>
            <a:r>
              <a:rPr lang="pl-PL" sz="2400" dirty="0"/>
              <a:t>Uczyliście się trudnej sztuki współpracy w grupie.</a:t>
            </a:r>
          </a:p>
          <a:p>
            <a:pPr lvl="0">
              <a:buAutoNum type="arabicPeriod"/>
            </a:pPr>
            <a:r>
              <a:rPr lang="pl-PL" sz="2400" dirty="0"/>
              <a:t>Mogliście w ciekawy sposób utrwalić Waszą wiedzę.</a:t>
            </a:r>
          </a:p>
          <a:p>
            <a:pPr lvl="0">
              <a:buAutoNum type="arabicPeriod"/>
            </a:pPr>
            <a:r>
              <a:rPr lang="pl-PL" sz="2400" dirty="0"/>
              <a:t>Nauczyliście się wykorzystywać Internet jako źródło informacji.</a:t>
            </a:r>
          </a:p>
          <a:p>
            <a:pPr lvl="0">
              <a:buAutoNum type="arabicPeriod"/>
            </a:pPr>
            <a:r>
              <a:rPr lang="pl-PL" sz="2400" dirty="0"/>
              <a:t>Nauczyliście się opracowywać informacje w różnych formach.</a:t>
            </a:r>
          </a:p>
          <a:p>
            <a:pPr lvl="0">
              <a:buAutoNum type="arabicPeriod"/>
            </a:pPr>
            <a:r>
              <a:rPr lang="pl-PL" sz="2400" dirty="0"/>
              <a:t>Mogliście Waszą pracę zaprezentować na forum klasy i podzielić się swoją wiedzą, spostrzeżeniami i umiejętnościami.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Warto było……  prawda? </a:t>
            </a:r>
            <a:r>
              <a:rPr lang="pl-PL" dirty="0">
                <a:sym typeface="Wingdings" pitchFamily="2" charset="2"/>
              </a:rPr>
              <a:t></a:t>
            </a: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Do zobaczenia w kolejnym projekcie…</a:t>
            </a:r>
            <a:endParaRPr lang="pl-PL" dirty="0"/>
          </a:p>
        </p:txBody>
      </p:sp>
      <p:pic>
        <p:nvPicPr>
          <p:cNvPr id="1026" name="Picture 2" descr="Ewaluacja zajęć i jej wykorzystanie do rozwoju – przykładowe karty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276872"/>
            <a:ext cx="9144000" cy="2533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PORADNIK DLA NAUCZYCIELA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spcBef>
                <a:spcPts val="475"/>
              </a:spcBef>
              <a:spcAft>
                <a:spcPts val="600"/>
              </a:spcAft>
              <a:buNone/>
            </a:pPr>
            <a:endParaRPr lang="pl-PL" dirty="0">
              <a:latin typeface="Trebuchet MS" pitchFamily="34"/>
            </a:endParaRPr>
          </a:p>
          <a:p>
            <a:pPr lvl="0" algn="just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Nauczyciel  powinien dokładnie przeanalizować treści wspólnie z uczniami, aż do momentu ich zrozumienia przez uczniów. Powinien jednak bardziej służyć im pomocą, radą, wyjaśnieniami, a nie gotowymi rozwiązaniami. Taka metoda będzie dobrą formą wdrażania samodzielności i kreatywności.</a:t>
            </a:r>
          </a:p>
          <a:p>
            <a:pPr lvl="0" algn="just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Podział na grupy może być dokonany według różnych kryteriów, np. ze względu na możliwości poznawcze uczniów, ich umiejętności, zainteresowania, tak aby „równo” rozłożyć siły w poszczególnych grupach.</a:t>
            </a:r>
          </a:p>
          <a:p>
            <a:pPr algn="just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Czas na realizację projektu powinien być dostosowany do możliwości uczniów. Nie jest z góry narzucony.</a:t>
            </a:r>
          </a:p>
          <a:p>
            <a:endParaRPr lang="pl-PL" dirty="0"/>
          </a:p>
        </p:txBody>
      </p:sp>
      <p:sp>
        <p:nvSpPr>
          <p:cNvPr id="1026" name="AutoShape 2" descr="Porady ogrodowe - zwalczanie chorób, pielęgnacja roślin, sposoby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028" name="AutoShape 4" descr="Porady ogrodowe - zwalczanie chorób, pielęgnacja roślin, sposoby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030" name="Picture 6" descr="Przydatne strategie – biologia – Matura z biologii i chemii oraz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9296" y="5301208"/>
            <a:ext cx="2204704" cy="15567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9B54049-D92C-4720-B02D-EE4818316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025625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o przedsiębiorca może załatwić przez internet | e-Administracja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0"/>
            <a:ext cx="2627784" cy="21022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842992" cy="1143000"/>
          </a:xfrm>
        </p:spPr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/>
              <a:t>Witajcie </a:t>
            </a:r>
            <a:r>
              <a:rPr lang="pl-PL" dirty="0">
                <a:sym typeface="Wingdings" pitchFamily="2" charset="2"/>
              </a:rPr>
              <a:t> </a:t>
            </a: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Na pewno część z Was marzy o założeniu własnej firmy po ukończeniu szkoły – wspaniały pomysł! </a:t>
            </a: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Sam jesteś dla siebie szefem i możesz realizować się zawodowo! </a:t>
            </a: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 Ale… Trzeba mieć także świadomość, że taka praca również wymaga od Was posiadania ważnych umiejętności, między innymi organizatorskich, przywódczych, a przede wszystkim odpowiedzialności!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Litwa | Portal Promocji Eksportu | Przedsiębiorstwo indywidual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645024"/>
            <a:ext cx="3810000" cy="3057526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Specjalnie dla Was przygotowałam zadanie, które pomoże Wam sprawdzić się w roli kierownika lub członka zespołu wykonującego ważną dla Waszej firmy misję.  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Zaczynamy!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Przedsiębiorstwo - definicja i charakterystyka - ▶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8470" y="0"/>
            <a:ext cx="2215530" cy="221553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Waszym zadaniem będzie przygotowanie </a:t>
            </a:r>
            <a:r>
              <a:rPr lang="pl-PL" b="1" dirty="0"/>
              <a:t>projektu reklamy multimedialnej </a:t>
            </a:r>
            <a:r>
              <a:rPr lang="pl-PL" dirty="0"/>
              <a:t>przedsiębiorstwa w wybranej przez siebie branży (takie, jakie chcielibyście prowadzić w przyszłości).</a:t>
            </a:r>
          </a:p>
          <a:p>
            <a:r>
              <a:rPr lang="pl-PL" dirty="0"/>
              <a:t>Reklama może być więc w formie ulotki, plakatu, filmiku, prezentacji PowerPoint lub innych programów i materiałów dostępnych w Waszej pracowni.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Szef Bobas | DreamWorks Polska Wiki | Fand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2571750"/>
            <a:ext cx="3429000" cy="4286250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/>
          <a:lstStyle/>
          <a:p>
            <a:r>
              <a:rPr lang="pl-PL" dirty="0"/>
              <a:t>PROCES 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609600" y="1752600"/>
            <a:ext cx="5978624" cy="47007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l-PL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Zadanie wykonacie w grupach,</a:t>
            </a:r>
            <a:r>
              <a:rPr kumimoji="0" lang="pl-PL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najlepiej trzy- lub czteroosobowych.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l-PL" sz="3200" baseline="0" dirty="0"/>
              <a:t>W każdej grupie wybierzcie </a:t>
            </a:r>
            <a:r>
              <a:rPr lang="pl-PL" sz="3200" b="1" baseline="0" dirty="0"/>
              <a:t>lidera – kierownika</a:t>
            </a:r>
            <a:r>
              <a:rPr lang="pl-PL" sz="3200" b="1" dirty="0"/>
              <a:t> zespołu</a:t>
            </a:r>
            <a:r>
              <a:rPr lang="pl-PL" sz="3200" dirty="0"/>
              <a:t>, który będzie wykonywał zadania przywódcze, przydzielał obowiązki, motywował do działania, wspomagał, wspierał… ale również będzie odpowiedzialny za końcowy efekt Waszej pracy.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pl-PL" sz="3200" dirty="0"/>
              <a:t>Jak wybrać właściwą osobę na kierownika? – podpowiedzi znajdziecie we wskazanych przeze mnie zasobach internetowych. Przeanalizujcie cechy dobrego kierownika zespołu i wybierzcie spośród Was osobę, która Waszym zdaniem, ma ich najwięcej. 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pl-PL" sz="3200" dirty="0"/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Kolejne Wasze zadanie to wybór rodzaju działalności gospodarczej, dla której będziecie projektować reklamę. W źródłach zasobów internetowych znajdziecie także podpowiedź, jak można dokonać wyboru branży i obszaru swojej działalności. </a:t>
            </a:r>
          </a:p>
          <a:p>
            <a:endParaRPr lang="pl-PL" dirty="0"/>
          </a:p>
        </p:txBody>
      </p:sp>
      <p:pic>
        <p:nvPicPr>
          <p:cNvPr id="10242" name="Picture 2" descr="Opis rynku i branży we wniosku o dotacje PUP | PlanujBiznes.pl"/>
          <p:cNvPicPr>
            <a:picLocks noChangeAspect="1" noChangeArrowheads="1"/>
          </p:cNvPicPr>
          <p:nvPr/>
        </p:nvPicPr>
        <p:blipFill>
          <a:blip r:embed="rId2" cstate="print"/>
          <a:srcRect l="34318"/>
          <a:stretch>
            <a:fillRect/>
          </a:stretch>
        </p:blipFill>
        <p:spPr bwMode="auto">
          <a:xfrm>
            <a:off x="6444208" y="4212845"/>
            <a:ext cx="2448272" cy="24552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Reklama FIRMY. ➜ ILE kosztuje i JAK wybrać? - Kalkulatordlafirm.p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059832" cy="19168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75856" y="260648"/>
            <a:ext cx="5698976" cy="1143000"/>
          </a:xfrm>
        </p:spPr>
        <p:txBody>
          <a:bodyPr/>
          <a:lstStyle/>
          <a:p>
            <a:r>
              <a:rPr lang="pl-PL" dirty="0"/>
              <a:t>PROCES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92500"/>
          </a:bodyPr>
          <a:lstStyle/>
          <a:p>
            <a:pPr algn="just"/>
            <a:r>
              <a:rPr lang="pl-PL" dirty="0"/>
              <a:t>Jeżeli już macie za sobą dwa pierwsze etapy zadania, przechodzimy do tematu projektu reklamy.</a:t>
            </a:r>
          </a:p>
          <a:p>
            <a:pPr algn="just"/>
            <a:r>
              <a:rPr lang="pl-PL" dirty="0"/>
              <a:t>Jak wykonać ciekawy i skuteczny projekt reklamy? – odpowiedzi poszukajcie w zaproponowanych przeze mnie zasobach Internetu. </a:t>
            </a:r>
          </a:p>
          <a:p>
            <a:pPr algn="just"/>
            <a:r>
              <a:rPr lang="pl-PL" dirty="0"/>
              <a:t>Opracujcie wspólnie w swoich grupach projekt reklamy multimedialnej, która okaże się hitem rynkowym </a:t>
            </a:r>
            <a:r>
              <a:rPr lang="pl-PL" dirty="0">
                <a:sym typeface="Wingdings" pitchFamily="2" charset="2"/>
              </a:rPr>
              <a:t>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779912" y="274638"/>
            <a:ext cx="4906888" cy="1143000"/>
          </a:xfrm>
        </p:spPr>
        <p:txBody>
          <a:bodyPr/>
          <a:lstStyle/>
          <a:p>
            <a:r>
              <a:rPr lang="pl-PL" dirty="0"/>
              <a:t>PROCES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6449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dirty="0">
                <a:sym typeface="Wingdings" pitchFamily="2" charset="2"/>
              </a:rPr>
              <a:t>Kierownik grupy organizuje pracę w Waszym zespole zgodnie z kluczowymi zasadami pracy zespołowej oraz organizacji pracy w przedsiębiorstwach (sprawdźcie we wskazanych źródłach internetowych, jakie to zasady, aby móc ocenić pracę swojego szefa na koniec projektu)</a:t>
            </a:r>
          </a:p>
          <a:p>
            <a:pPr algn="just"/>
            <a:r>
              <a:rPr lang="pl-PL" dirty="0">
                <a:sym typeface="Wingdings" pitchFamily="2" charset="2"/>
              </a:rPr>
              <a:t>Kierownik grupy również oceni pracę swoich pracowników, dlatego starajcie się należycie wykonywać przydzielone zadania.  </a:t>
            </a:r>
          </a:p>
          <a:p>
            <a:pPr algn="just"/>
            <a:r>
              <a:rPr lang="pl-PL" dirty="0"/>
              <a:t>Po wykonaniu projektu kierownik grupy lub wskazana przez niego osoba zaprezentuje reklamę na forum klasy. </a:t>
            </a:r>
          </a:p>
          <a:p>
            <a:pPr algn="just"/>
            <a:endParaRPr lang="pl-PL" dirty="0"/>
          </a:p>
          <a:p>
            <a:endParaRPr lang="pl-PL" dirty="0"/>
          </a:p>
        </p:txBody>
      </p:sp>
      <p:pic>
        <p:nvPicPr>
          <p:cNvPr id="8194" name="Picture 2" descr="Praca Zespołowa I Współpraca Ilustracja Wektor - Ilustracja ..."/>
          <p:cNvPicPr>
            <a:picLocks noChangeAspect="1" noChangeArrowheads="1"/>
          </p:cNvPicPr>
          <p:nvPr/>
        </p:nvPicPr>
        <p:blipFill>
          <a:blip r:embed="rId2" cstate="print"/>
          <a:srcRect l="3866" t="14464" r="1407" b="11407"/>
          <a:stretch>
            <a:fillRect/>
          </a:stretch>
        </p:blipFill>
        <p:spPr bwMode="auto">
          <a:xfrm>
            <a:off x="107504" y="0"/>
            <a:ext cx="2952328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dirty="0">
                <a:hlinkClick r:id="rId2"/>
              </a:rPr>
              <a:t>https://mfiles.pl/pl/index.php/Zasady_tworzenia_og%C5%82oszenia_reklamowego</a:t>
            </a:r>
            <a:endParaRPr lang="pl-PL" dirty="0"/>
          </a:p>
          <a:p>
            <a:r>
              <a:rPr lang="pl-PL" dirty="0">
                <a:hlinkClick r:id="rId3"/>
              </a:rPr>
              <a:t>https://www.projektowaniegraficzne.pl/zasady-projektowania-grafiki-i-reklamy/</a:t>
            </a:r>
            <a:endParaRPr lang="pl-PL" dirty="0"/>
          </a:p>
          <a:p>
            <a:r>
              <a:rPr lang="pl-PL" dirty="0">
                <a:hlinkClick r:id="rId4"/>
              </a:rPr>
              <a:t>https://sprawnymarketing.pl/blog/jak-zrobic-dobra-reklame/</a:t>
            </a:r>
            <a:endParaRPr lang="pl-PL" dirty="0"/>
          </a:p>
          <a:p>
            <a:r>
              <a:rPr lang="pl-PL" dirty="0">
                <a:hlinkClick r:id="rId5"/>
              </a:rPr>
              <a:t>http://www.podrecznik.edugate.pl/5-przedsiebiorstwo/5-5-zarzadzanie-przedsiebiorstwem/</a:t>
            </a:r>
            <a:endParaRPr lang="pl-PL" dirty="0"/>
          </a:p>
          <a:p>
            <a:r>
              <a:rPr lang="pl-PL" dirty="0">
                <a:hlinkClick r:id="rId6"/>
              </a:rPr>
              <a:t>http://www.podrecznik.edugate.pl/7-organizacja-przedsiewziecia-i-ocena-efektow-dzialan/7-1-role-lidera-i-wykonawcy-w-zespole/</a:t>
            </a:r>
            <a:endParaRPr lang="pl-PL" dirty="0"/>
          </a:p>
          <a:p>
            <a:r>
              <a:rPr lang="pl-PL" dirty="0">
                <a:hlinkClick r:id="rId7"/>
              </a:rPr>
              <a:t>https://</a:t>
            </a:r>
            <a:r>
              <a:rPr lang="pl-PL" dirty="0" smtClean="0">
                <a:hlinkClick r:id="rId7"/>
              </a:rPr>
              <a:t>praca.studentnews.pl/s/92/2709-Wybor-rodzaju-dzialalnosci.htm</a:t>
            </a:r>
            <a:endParaRPr lang="pl-PL" dirty="0" smtClean="0"/>
          </a:p>
          <a:p>
            <a:r>
              <a:rPr lang="pl-PL" dirty="0" smtClean="0">
                <a:hlinkClick r:id="rId8"/>
              </a:rPr>
              <a:t>https://pep.pl/poradnik/rodzaje-dzialalnosci-gospodarczej-w-polsce</a:t>
            </a:r>
            <a:r>
              <a:rPr lang="pl-PL" dirty="0" smtClean="0">
                <a:hlinkClick r:id="rId8"/>
              </a:rPr>
              <a:t>/</a:t>
            </a:r>
            <a:endParaRPr lang="pl-PL" dirty="0" smtClean="0"/>
          </a:p>
          <a:p>
            <a:r>
              <a:rPr lang="pl-PL" dirty="0" smtClean="0">
                <a:hlinkClick r:id="rId9"/>
              </a:rPr>
              <a:t>https://</a:t>
            </a:r>
            <a:r>
              <a:rPr lang="pl-PL" dirty="0" smtClean="0">
                <a:hlinkClick r:id="rId9"/>
              </a:rPr>
              <a:t>mambiznes.pl/wlasny-biznes/wiadomosci/4-zasady-skuteczniej-reklamy-7933</a:t>
            </a:r>
            <a:endParaRPr lang="pl-PL" dirty="0" smtClean="0"/>
          </a:p>
          <a:p>
            <a:r>
              <a:rPr lang="pl-PL" smtClean="0">
                <a:hlinkClick r:id="rId10"/>
              </a:rPr>
              <a:t>https://poradnikprzedsiebiorcy.pl</a:t>
            </a:r>
            <a:r>
              <a:rPr lang="pl-PL" smtClean="0">
                <a:hlinkClick r:id="rId10"/>
              </a:rPr>
              <a:t>/-</a:t>
            </a:r>
            <a:r>
              <a:rPr lang="pl-PL" smtClean="0">
                <a:hlinkClick r:id="rId10"/>
              </a:rPr>
              <a:t>ogolne-zasady-tworzenia-reklam</a:t>
            </a:r>
            <a:endParaRPr lang="pl-PL" smtClean="0"/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yw pakietu Office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3568</TotalTime>
  <Words>906</Words>
  <Application>Microsoft Office PowerPoint</Application>
  <PresentationFormat>Pokaz na ekranie (4:3)</PresentationFormat>
  <Paragraphs>116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Motyw pakietu Office</vt:lpstr>
      <vt:lpstr> CHCĘ BYĆ PRZEDSIĘBIORCĄ!  PROJEKTUJĘ SWOJĄ REKLAMĘ</vt:lpstr>
      <vt:lpstr>WPROWADZENIE</vt:lpstr>
      <vt:lpstr>WPROWADZENIE</vt:lpstr>
      <vt:lpstr>ZADANIE </vt:lpstr>
      <vt:lpstr>PROCES </vt:lpstr>
      <vt:lpstr>PROCES </vt:lpstr>
      <vt:lpstr>PROCES </vt:lpstr>
      <vt:lpstr>PROCES </vt:lpstr>
      <vt:lpstr>ŹRÓDŁA</vt:lpstr>
      <vt:lpstr>EWALUACJA </vt:lpstr>
      <vt:lpstr>EWALUACJA </vt:lpstr>
      <vt:lpstr>EWALUACJA </vt:lpstr>
      <vt:lpstr>KONKLUZJE I WNIOSKI</vt:lpstr>
      <vt:lpstr>KONKLUZJE I WNIOSKI</vt:lpstr>
      <vt:lpstr>Slajd 15</vt:lpstr>
      <vt:lpstr>PORADNIK DLA NAUCZYCIELA</vt:lpstr>
      <vt:lpstr>Projekt „Innowacyjne narzędzia w edukacji zawodowej dla niesłyszących” korzysta z dofinansowania otrzymanego od Islandii, Liechtensteinu i Norwegii w ramach funduszy EOG.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HP</dc:creator>
  <cp:lastModifiedBy>Konrad1</cp:lastModifiedBy>
  <cp:revision>29</cp:revision>
  <dcterms:created xsi:type="dcterms:W3CDTF">2020-07-22T08:00:48Z</dcterms:created>
  <dcterms:modified xsi:type="dcterms:W3CDTF">2021-08-27T06:40:24Z</dcterms:modified>
</cp:coreProperties>
</file>